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9" r:id="rId5"/>
    <p:sldId id="265" r:id="rId6"/>
    <p:sldId id="263" r:id="rId7"/>
    <p:sldId id="264" r:id="rId8"/>
    <p:sldId id="258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2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94F25-4EFD-44FD-9CF2-D4008F3A4187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94F25-4EFD-44FD-9CF2-D4008F3A4187}" type="datetimeFigureOut">
              <a:rPr lang="en-US" smtClean="0"/>
              <a:pPr/>
              <a:t>5/20/2012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0AF74-0FAA-401C-B9A6-C573EBC518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8800"/>
            <a:ext cx="77724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Classifying </a:t>
            </a:r>
            <a:br>
              <a:rPr lang="en-US" dirty="0" smtClean="0"/>
            </a:br>
            <a:r>
              <a:rPr lang="en-US" dirty="0" smtClean="0"/>
              <a:t>Household Production Activities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Gretchen </a:t>
            </a:r>
            <a:r>
              <a:rPr lang="en-US" dirty="0" err="1" smtClean="0"/>
              <a:t>Donehower</a:t>
            </a:r>
            <a:endParaRPr lang="en-US" dirty="0" smtClean="0"/>
          </a:p>
          <a:p>
            <a:r>
              <a:rPr lang="en-US" dirty="0" smtClean="0"/>
              <a:t>Day 1, Session 2, NTA Time Use and Gender Workshop</a:t>
            </a:r>
          </a:p>
          <a:p>
            <a:r>
              <a:rPr lang="en-US" dirty="0" smtClean="0"/>
              <a:t>Monday, May 21, 2012</a:t>
            </a:r>
          </a:p>
          <a:p>
            <a:r>
              <a:rPr lang="en-US" dirty="0" smtClean="0"/>
              <a:t>Institute for Labor, Science and Social Affairs (ILSSA)</a:t>
            </a:r>
          </a:p>
          <a:p>
            <a:r>
              <a:rPr lang="en-US" dirty="0" smtClean="0"/>
              <a:t>Hanoi, Vietnam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Write code for your country that does the same calculations as the example code for the US </a:t>
            </a:r>
          </a:p>
          <a:p>
            <a:r>
              <a:rPr lang="en-US" dirty="0" smtClean="0"/>
              <a:t>This code identifies household production activities in 11 groups and calculates age- and sex-specific averages for time spent in </a:t>
            </a:r>
            <a:r>
              <a:rPr lang="en-US" smtClean="0"/>
              <a:t>those activities</a:t>
            </a: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General principles of identifying household productive activities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Groups of NTTA activities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Time Use Survey Activity Classification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Examples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Multiple activities at one time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 Example </a:t>
            </a:r>
            <a:r>
              <a:rPr lang="en-US" dirty="0" err="1" smtClean="0"/>
              <a:t>Stata</a:t>
            </a:r>
            <a:r>
              <a:rPr lang="en-US" dirty="0" smtClean="0"/>
              <a:t> Code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General Principles of Identifying Household Productive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Not already included in national accounts</a:t>
            </a:r>
          </a:p>
          <a:p>
            <a:pPr lvl="1"/>
            <a:r>
              <a:rPr lang="en-US" dirty="0" smtClean="0"/>
              <a:t>So market production is NOT included</a:t>
            </a:r>
          </a:p>
          <a:p>
            <a:pPr lvl="1"/>
            <a:r>
              <a:rPr lang="en-US" dirty="0" smtClean="0"/>
              <a:t>Unpaid family labor that generates market income is not included, even if the person who did the work did not get paid</a:t>
            </a:r>
          </a:p>
          <a:p>
            <a:r>
              <a:rPr lang="en-US" dirty="0" smtClean="0"/>
              <a:t>Satisfies third party criterion</a:t>
            </a:r>
          </a:p>
          <a:p>
            <a:pPr lvl="1"/>
            <a:r>
              <a:rPr lang="en-US" dirty="0" smtClean="0"/>
              <a:t>You could pay someone else to do it for you</a:t>
            </a:r>
          </a:p>
          <a:p>
            <a:pPr lvl="1"/>
            <a:r>
              <a:rPr lang="en-US" dirty="0" smtClean="0"/>
              <a:t>Leisure, education, and many self-care activities do NOT satisfy this criterion</a:t>
            </a:r>
          </a:p>
          <a:p>
            <a:r>
              <a:rPr lang="en-US" dirty="0" smtClean="0"/>
              <a:t>It still counts if the activity is pleasurable, as long as it satisfies the third party criterion</a:t>
            </a:r>
          </a:p>
          <a:p>
            <a:r>
              <a:rPr lang="en-US" dirty="0" smtClean="0"/>
              <a:t>Another way to think about it: if I did not do this myself, would I have to pay someone else to do it for me?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Time Use Survey Activity 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Major activity groups, sub-divided into lower level groups and then final classification</a:t>
            </a:r>
          </a:p>
          <a:p>
            <a:r>
              <a:rPr lang="en-US" dirty="0" smtClean="0"/>
              <a:t>Sometimes major activity groups will be completely household production, completely market production, or completely non-productive; or they may be a mixture</a:t>
            </a:r>
          </a:p>
          <a:p>
            <a:r>
              <a:rPr lang="en-US" dirty="0" smtClean="0"/>
              <a:t>Need to look carefully at the codes and activities</a:t>
            </a:r>
          </a:p>
          <a:p>
            <a:r>
              <a:rPr lang="en-US" dirty="0" smtClean="0"/>
              <a:t>See if anyone has done similar research using this survey; what activities did they choose?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Groups of NTA Activities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  <a:latin typeface="Times New Roman"/>
              </a:rPr>
              <a:t>Cleaning	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  <a:latin typeface="Times New Roman"/>
              </a:rPr>
              <a:t>Laundry (includes sewing and clothing repair) 	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  <a:latin typeface="Times New Roman"/>
              </a:rPr>
              <a:t>Cooking (food and drink preparation)	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  <a:latin typeface="Times New Roman"/>
              </a:rPr>
              <a:t>Household maintenance and repair	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  <a:latin typeface="Times New Roman"/>
              </a:rPr>
              <a:t>Lawn and garden care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  <a:latin typeface="Times New Roman"/>
              </a:rPr>
              <a:t>Household management (incl. finances, scheduling, coordinating, and related telephone calls)	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  <a:latin typeface="Times New Roman"/>
              </a:rPr>
              <a:t>Pet care (not veterinary care)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  <a:latin typeface="Times New Roman"/>
              </a:rPr>
              <a:t>Purchasing goods and services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  <a:latin typeface="Times New Roman"/>
              </a:rPr>
              <a:t>Childcare **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  <a:latin typeface="Times New Roman"/>
              </a:rPr>
              <a:t>Eldercare and care outside the home (includes volunteering) **	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solidFill>
                  <a:srgbClr val="000000"/>
                </a:solidFill>
                <a:latin typeface="Times New Roman"/>
              </a:rPr>
              <a:t>Travel (related to care activities and purchasing goods and services)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>
              <a:solidFill>
                <a:srgbClr val="000000"/>
              </a:solidFill>
              <a:latin typeface="Times New Roman"/>
            </a:endParaRPr>
          </a:p>
          <a:p>
            <a:pPr marL="514350" indent="-514350">
              <a:buNone/>
            </a:pPr>
            <a:r>
              <a:rPr lang="en-US" dirty="0" smtClean="0">
                <a:solidFill>
                  <a:srgbClr val="000000"/>
                </a:solidFill>
                <a:latin typeface="Times New Roman"/>
              </a:rPr>
              <a:t>DOES THIS SEEM REASONABLE?  HAVE I FORGOTTEN ANYTHING? 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000000"/>
                </a:solidFill>
                <a:latin typeface="Times New Roman"/>
              </a:rPr>
              <a:t>WOULD A DIFFERENT SET OF ACTIVITIES MAKE MORE SENSE FOR YOUR COUNTRIES?</a:t>
            </a:r>
          </a:p>
          <a:p>
            <a:pPr marL="514350" indent="-514350">
              <a:buNone/>
            </a:pPr>
            <a:r>
              <a:rPr lang="en-US" dirty="0" smtClean="0">
                <a:solidFill>
                  <a:srgbClr val="000000"/>
                </a:solidFill>
                <a:latin typeface="Times New Roman"/>
              </a:rPr>
              <a:t>** Will need to be divided into variables for care in </a:t>
            </a:r>
            <a:r>
              <a:rPr lang="en-US" dirty="0" err="1" smtClean="0">
                <a:solidFill>
                  <a:srgbClr val="000000"/>
                </a:solidFill>
                <a:latin typeface="Times New Roman"/>
              </a:rPr>
              <a:t>hh</a:t>
            </a:r>
            <a:r>
              <a:rPr lang="en-US" dirty="0" smtClean="0">
                <a:solidFill>
                  <a:srgbClr val="000000"/>
                </a:solidFill>
                <a:latin typeface="Times New Roman"/>
              </a:rPr>
              <a:t> versus outside </a:t>
            </a:r>
            <a:r>
              <a:rPr lang="en-US" dirty="0" err="1" smtClean="0">
                <a:solidFill>
                  <a:srgbClr val="000000"/>
                </a:solidFill>
                <a:latin typeface="Times New Roman"/>
              </a:rPr>
              <a:t>hh</a:t>
            </a:r>
            <a:endParaRPr lang="en-US" dirty="0" smtClean="0">
              <a:solidFill>
                <a:srgbClr val="000000"/>
              </a:solidFill>
              <a:latin typeface="Times New Roman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Example: UN Classification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International Classification of Activities for Time Use Statistics (ICATUS) is used in many surveys: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Personal care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Employment for establishments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Primary production activities not for establishments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Services for income and other production of goods not for establishments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/>
              <a:t>Household maintenance, management and shopping for own household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/>
              <a:t>Care for children, the sick, elderly and disabled for own household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/>
              <a:t>Community services and help to other households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Learning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Social, cultural and recreational activities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Mass media use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Example: US Survey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864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American Time Use Survey (ATUS) scheme: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Personal care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/>
              <a:t>Household activities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/>
              <a:t>Caring for and helping household members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/>
              <a:t>Caring for and helping non-household members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Work and work-related activities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Education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/>
              <a:t>Consumer purchases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Professional and personal care services (MIXED)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/>
              <a:t>Household services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Government services and civic obligations (MIXED)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Eating and drinking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Socializing, relaxing and leisure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Sports, exercise and recreation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Religious and spiritual activities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 dirty="0" smtClean="0"/>
              <a:t>Volunteer activities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Telephone calls (MIXED)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Traveling (MIXED)</a:t>
            </a:r>
          </a:p>
          <a:p>
            <a:pPr marL="971550" lvl="1" indent="-514350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Schemes for Coding Multiple 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05400"/>
          </a:xfrm>
        </p:spPr>
        <p:txBody>
          <a:bodyPr>
            <a:normAutofit/>
          </a:bodyPr>
          <a:lstStyle/>
          <a:p>
            <a:pPr marL="514350" indent="-514350"/>
            <a:r>
              <a:rPr lang="en-US" dirty="0" smtClean="0"/>
              <a:t>Use same criteria as for primary activity to decide if a secondary activity is household production or not</a:t>
            </a:r>
          </a:p>
          <a:p>
            <a:pPr marL="514350" indent="-514350"/>
            <a:r>
              <a:rPr lang="en-US" dirty="0" smtClean="0"/>
              <a:t>How to include?</a:t>
            </a:r>
          </a:p>
          <a:p>
            <a:pPr lvl="1"/>
            <a:r>
              <a:rPr lang="en-US" dirty="0" smtClean="0"/>
              <a:t>If more than one productive activity at a time, divide the time equally between the two productive activities</a:t>
            </a:r>
          </a:p>
          <a:p>
            <a:pPr lvl="1"/>
            <a:r>
              <a:rPr lang="en-US" dirty="0" smtClean="0"/>
              <a:t>If one productive and one non-productive activity is being done at a time, count the time completely towards the productive activity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US </a:t>
            </a:r>
            <a:r>
              <a:rPr lang="en-US" dirty="0" err="1" smtClean="0"/>
              <a:t>Stata</a:t>
            </a:r>
            <a:r>
              <a:rPr lang="en-US" dirty="0" smtClean="0"/>
              <a:t>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handout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528</Words>
  <Application>Microsoft Office PowerPoint</Application>
  <PresentationFormat>On-screen Show (4:3)</PresentationFormat>
  <Paragraphs>84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Classifying  Household Production Activities</vt:lpstr>
      <vt:lpstr>Outline</vt:lpstr>
      <vt:lpstr>General Principles of Identifying Household Productive Activities</vt:lpstr>
      <vt:lpstr>Time Use Survey Activity Classification</vt:lpstr>
      <vt:lpstr>Groups of NTA Activities</vt:lpstr>
      <vt:lpstr>Example: UN Classification</vt:lpstr>
      <vt:lpstr>Example: US Survey</vt:lpstr>
      <vt:lpstr>Schemes for Coding Multiple Activities</vt:lpstr>
      <vt:lpstr>Example US Stata Code</vt:lpstr>
      <vt:lpstr>Lab Session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Gretchen</dc:creator>
  <cp:lastModifiedBy>Gretchen</cp:lastModifiedBy>
  <cp:revision>14</cp:revision>
  <dcterms:created xsi:type="dcterms:W3CDTF">2012-05-19T13:14:13Z</dcterms:created>
  <dcterms:modified xsi:type="dcterms:W3CDTF">2012-05-21T05:02:53Z</dcterms:modified>
</cp:coreProperties>
</file>